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4630400" cy="8229600"/>
  <p:notesSz cx="8229600" cy="14630400"/>
  <p:embeddedFontLst>
    <p:embeddedFont>
      <p:font typeface="Barlow" panose="00000500000000000000" pitchFamily="2" charset="0"/>
      <p:regular r:id="rId8"/>
      <p:bold r:id="rId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988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3196828"/>
            <a:ext cx="7381875" cy="1835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Сражение при Витебске 1812 года: забытый рубеж Отечественной войны</a:t>
            </a:r>
            <a:endParaRPr lang="en-US" sz="385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EA614B-4314-9F1A-7E30-AD0E8714F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2468" y="7689079"/>
            <a:ext cx="2197142" cy="4443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056442"/>
            <a:ext cx="7951351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Контекст и значение сражения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2108954"/>
            <a:ext cx="12868275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Июль 1812 года стал началом решающего этапа в истории России. После вторжения Наполеона в Российскую империю, каждый шаг его Великой армии на восток был сопряжён с ожесточённым сопротивлением. Витебск, расположенный на стратегическом пути к Смоленску и Москве, стал ключевым опорным пунктом, способным замедлить продвижение французских войск.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81063" y="3766423"/>
            <a:ext cx="6324005" cy="3406616"/>
          </a:xfrm>
          <a:prstGeom prst="roundRect">
            <a:avLst>
              <a:gd name="adj" fmla="val 429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50583" y="3766423"/>
            <a:ext cx="121920" cy="3406616"/>
          </a:xfrm>
          <a:prstGeom prst="roundRect">
            <a:avLst>
              <a:gd name="adj" fmla="val 271033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1223248" y="4017169"/>
            <a:ext cx="2704624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Стратегическая цель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23248" y="4455319"/>
            <a:ext cx="5731073" cy="211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2-я Западная армия под командованием </a:t>
            </a: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Петра Ивановича Багратиона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получила важнейшую задачу — сдержать наступление превосходящих сил противника и выиграть время для соединения с главными силами русской армии, возглавляемыми М.Б. Барклаем-де-Толли.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5333" y="3766423"/>
            <a:ext cx="6324005" cy="3406616"/>
          </a:xfrm>
          <a:prstGeom prst="roundRect">
            <a:avLst>
              <a:gd name="adj" fmla="val 4295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4853" y="3766423"/>
            <a:ext cx="121920" cy="3406616"/>
          </a:xfrm>
          <a:prstGeom prst="roundRect">
            <a:avLst>
              <a:gd name="adj" fmla="val 271033"/>
            </a:avLst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7767518" y="4017169"/>
            <a:ext cx="3025021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Наполеоновская угроза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767518" y="4455319"/>
            <a:ext cx="5731073" cy="2466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Наполеон, стремясь к быстрому и решительному сражению, двинулся к Витебску, рассчитывая разбить русские войска до их объединения. Это сражение должно было стать проверкой на прочность для русской армии, которая противостояла одному из величайших полководцев в истории.</a:t>
            </a:r>
            <a:endParaRPr lang="en-US" sz="17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E19C8A0-C0E3-569A-5F37-499C36BF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752" y="7461979"/>
            <a:ext cx="3795459" cy="7676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463" y="319326"/>
            <a:ext cx="294429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Ход сражения и герои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64463" y="874157"/>
            <a:ext cx="13701474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 26 по 28 июля (7-9 августа по новому стилю) 1812 года под Витебском развернулись ожесточённые бои. Русские войска, несмотря на меньшую численность, демонстрировали поразительное мужество и стойкость.</a:t>
            </a:r>
            <a:endParaRPr lang="en-US" sz="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63" y="1321118"/>
            <a:ext cx="5673816" cy="56738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4463" y="7140712"/>
            <a:ext cx="2110264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Багратион — символ стойкости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56843" y="7447820"/>
            <a:ext cx="6709053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Генерал </a:t>
            </a:r>
            <a:r>
              <a:rPr lang="en-US" sz="9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Пётр Багратион</a:t>
            </a:r>
            <a:r>
              <a:rPr lang="en-US" sz="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лично руководил обороной, вдохновляя своих солдат на героические подвиги. Его бесстрашие и тактическое мастерство позволили русской армии выстоять против натиска французских частей под командованием маршала Даву, одного из самых способных военачальников Наполеона.</a:t>
            </a:r>
            <a:endParaRPr lang="en-US" sz="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9742" y="1321118"/>
            <a:ext cx="5673815" cy="567381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92123" y="6993835"/>
            <a:ext cx="1416844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Французский натиск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7464504" y="8438198"/>
            <a:ext cx="6709053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Французская армия, обладая численным и артиллерийским превосходством, предпринимала отчаянные попытки прорвать русские позиции. Однако каждый раз они встречали упорное сопротивление. Русские полки сражались с необыкновенной отвагой, отражая атаки и нанося ощутимый урон противнику.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472083" y="7965092"/>
            <a:ext cx="13701474" cy="185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Ключевым моментом стало организованное отступление русской армии, которое позволило сохранить её боеспособность и избежать окружения, что было критически важно для дальнейшего хода войны.</a:t>
            </a:r>
            <a:endParaRPr lang="en-US" sz="9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19C9B49-812F-F859-B255-32223C273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2" y="0"/>
            <a:ext cx="14592296" cy="82296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5CB5C9-C00C-5D20-18E2-3E18BB314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6776" y="7892915"/>
            <a:ext cx="1695687" cy="3429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8553" y="880229"/>
            <a:ext cx="8467963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Последствия и стратегический итог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7303770" y="1845945"/>
            <a:ext cx="22860" cy="5503426"/>
          </a:xfrm>
          <a:prstGeom prst="roundRect">
            <a:avLst>
              <a:gd name="adj" fmla="val 1326380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933843" y="2061805"/>
            <a:ext cx="404217" cy="22860"/>
          </a:xfrm>
          <a:prstGeom prst="roundRect">
            <a:avLst>
              <a:gd name="adj" fmla="val 1326380"/>
            </a:avLst>
          </a:prstGeom>
          <a:solidFill>
            <a:srgbClr val="00E5A1"/>
          </a:solidFill>
          <a:ln/>
        </p:spPr>
      </p:sp>
      <p:sp>
        <p:nvSpPr>
          <p:cNvPr id="5" name="Shape 3"/>
          <p:cNvSpPr/>
          <p:nvPr/>
        </p:nvSpPr>
        <p:spPr>
          <a:xfrm>
            <a:off x="7239417" y="1997452"/>
            <a:ext cx="151567" cy="151567"/>
          </a:xfrm>
          <a:prstGeom prst="roundRect">
            <a:avLst>
              <a:gd name="adj" fmla="val 301649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3998952" y="1915358"/>
            <a:ext cx="2507694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Задержка Наполеона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08553" y="2317194"/>
            <a:ext cx="5698093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Сражение при Витебске, хоть и не привело к решающей победе, выполнило свою главную стратегическую задачу: оно задержало продвижение Наполеона на несколько дней. Это дало русским армиям необходимое время для манёвра.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292340" y="3274576"/>
            <a:ext cx="404217" cy="22860"/>
          </a:xfrm>
          <a:prstGeom prst="roundRect">
            <a:avLst>
              <a:gd name="adj" fmla="val 1326380"/>
            </a:avLst>
          </a:prstGeom>
          <a:solidFill>
            <a:srgbClr val="0FC3C0"/>
          </a:solidFill>
          <a:ln/>
        </p:spPr>
      </p:sp>
      <p:sp>
        <p:nvSpPr>
          <p:cNvPr id="9" name="Shape 7"/>
          <p:cNvSpPr/>
          <p:nvPr/>
        </p:nvSpPr>
        <p:spPr>
          <a:xfrm>
            <a:off x="7239417" y="3210223"/>
            <a:ext cx="151567" cy="151567"/>
          </a:xfrm>
          <a:prstGeom prst="roundRect">
            <a:avLst>
              <a:gd name="adj" fmla="val 301649"/>
            </a:avLst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8123753" y="3128129"/>
            <a:ext cx="2474714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Объединение армий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123753" y="3529965"/>
            <a:ext cx="5698093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Благодаря этой задержке, русские войска смогли успешно объединиться под Смоленском, создав единый фронт для дальнейшего сопротивления. Это был критически важный шаг, который изменил ход кампании 1812 года.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6933843" y="4554141"/>
            <a:ext cx="404217" cy="22860"/>
          </a:xfrm>
          <a:prstGeom prst="roundRect">
            <a:avLst>
              <a:gd name="adj" fmla="val 1326380"/>
            </a:avLst>
          </a:prstGeom>
          <a:solidFill>
            <a:srgbClr val="1D8DCD"/>
          </a:solidFill>
          <a:ln/>
        </p:spPr>
      </p:sp>
      <p:sp>
        <p:nvSpPr>
          <p:cNvPr id="13" name="Shape 11"/>
          <p:cNvSpPr/>
          <p:nvPr/>
        </p:nvSpPr>
        <p:spPr>
          <a:xfrm>
            <a:off x="7239417" y="4489787"/>
            <a:ext cx="151567" cy="151567"/>
          </a:xfrm>
          <a:prstGeom prst="roundRect">
            <a:avLst>
              <a:gd name="adj" fmla="val 301649"/>
            </a:avLst>
          </a:prstGeom>
          <a:solidFill>
            <a:srgbClr val="37A7E7"/>
          </a:solidFill>
          <a:ln/>
        </p:spPr>
      </p:sp>
      <p:sp>
        <p:nvSpPr>
          <p:cNvPr id="14" name="Text 12"/>
          <p:cNvSpPr/>
          <p:nvPr/>
        </p:nvSpPr>
        <p:spPr>
          <a:xfrm>
            <a:off x="4260652" y="4407694"/>
            <a:ext cx="2245995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Потери сторон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08553" y="4809530"/>
            <a:ext cx="5698093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Потери русской армии составили около 5 тысяч человек, что было значительно меньше, чем у французов – около 7 тысяч. Это свидетельствовало о высоком боевом духе и эффективности оборонительных действий русских войск.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292340" y="5800368"/>
            <a:ext cx="404217" cy="22860"/>
          </a:xfrm>
          <a:prstGeom prst="roundRect">
            <a:avLst>
              <a:gd name="adj" fmla="val 1326380"/>
            </a:avLst>
          </a:prstGeom>
          <a:solidFill>
            <a:srgbClr val="222B4A"/>
          </a:solidFill>
          <a:ln/>
        </p:spPr>
      </p:sp>
      <p:sp>
        <p:nvSpPr>
          <p:cNvPr id="17" name="Shape 15"/>
          <p:cNvSpPr/>
          <p:nvPr/>
        </p:nvSpPr>
        <p:spPr>
          <a:xfrm>
            <a:off x="7239417" y="5736015"/>
            <a:ext cx="151567" cy="151567"/>
          </a:xfrm>
          <a:prstGeom prst="roundRect">
            <a:avLst>
              <a:gd name="adj" fmla="val 301649"/>
            </a:avLst>
          </a:prstGeom>
          <a:solidFill>
            <a:srgbClr val="091231"/>
          </a:solidFill>
          <a:ln/>
        </p:spPr>
      </p:sp>
      <p:sp>
        <p:nvSpPr>
          <p:cNvPr id="18" name="Text 16"/>
          <p:cNvSpPr/>
          <p:nvPr/>
        </p:nvSpPr>
        <p:spPr>
          <a:xfrm>
            <a:off x="8123753" y="5653921"/>
            <a:ext cx="2245995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Смерть героя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8123753" y="6055757"/>
            <a:ext cx="5698093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К сожалению, сам </a:t>
            </a:r>
            <a:r>
              <a:rPr lang="en-US" sz="15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Пётр Багратион</a:t>
            </a: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получил смертельное ранение в ходе Бородинского сражения, вскоре после Витебска, и скончался. Его гибель стала большой потерей для России, но его подвиг остался в памяти народа.</a:t>
            </a:r>
            <a:endParaRPr lang="en-US" sz="15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89EE4E6-E541-B5BB-EC35-B1709681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688" y="7634380"/>
            <a:ext cx="2943032" cy="5952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578048"/>
            <a:ext cx="5116830" cy="581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Итог: уроки и память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37724" y="1578650"/>
            <a:ext cx="12954952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Витебское сражение, несмотря на то что оно часто остаётся в тени более крупных битв, является ярким примером героизма и тактической выдержки русской армии. Это был важный этап в цепи событий, которые в конечном итоге привели к поражению Наполеона в России.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2197179" y="2819281"/>
            <a:ext cx="2536865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Героизм и стойкость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37724" y="3235643"/>
            <a:ext cx="3896320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Сражение показало несгибаемый дух русских солдат и офицеров, которые, уступая в численности, смогли нанести урон врагу и сохранить боеспособность.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968347"/>
            <a:ext cx="4534138" cy="4534138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6409" y="3956625"/>
            <a:ext cx="313253" cy="3132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6356" y="2819281"/>
            <a:ext cx="299739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Тактическое мастерство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896356" y="3235643"/>
            <a:ext cx="3896320" cy="1675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Грамотное руководство Багратиона позволило избежать разгрома и успешно отступить, что было критически важно для дальнейшей стратегии.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968347"/>
            <a:ext cx="4534138" cy="453413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80618" y="3956625"/>
            <a:ext cx="313253" cy="3132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96356" y="5224939"/>
            <a:ext cx="2904530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Наследие для потомков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9896356" y="5641300"/>
            <a:ext cx="3896320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Память о Багратионе и защитниках Витебска вдохновляет поколения, напоминая о ценности каждой жертвы и каждого успешного тактического хода в борьбе за Родину.</a:t>
            </a:r>
            <a:endParaRPr lang="en-US" sz="16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8131" y="2968347"/>
            <a:ext cx="4534138" cy="4534138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80618" y="6200835"/>
            <a:ext cx="313253" cy="31325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910358" y="5224939"/>
            <a:ext cx="2823686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Значение малых побед</a:t>
            </a:r>
            <a:endParaRPr lang="en-US" sz="1800" dirty="0"/>
          </a:p>
        </p:txBody>
      </p:sp>
      <p:sp>
        <p:nvSpPr>
          <p:cNvPr id="17" name="Text 9"/>
          <p:cNvSpPr/>
          <p:nvPr/>
        </p:nvSpPr>
        <p:spPr>
          <a:xfrm>
            <a:off x="837724" y="5641300"/>
            <a:ext cx="3896320" cy="2010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История сражения при Витебске учит, что даже локальные битвы, не приносящие мгновенной крупной победы, могут иметь огромное стратегическое значение в ходе войны, изменяя её ход.</a:t>
            </a:r>
            <a:endParaRPr lang="en-US" sz="16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8131" y="2968347"/>
            <a:ext cx="4534138" cy="4534138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36409" y="6200835"/>
            <a:ext cx="313253" cy="31325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BAC61F9A-8EE6-B296-8B3E-36633122744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844516" y="7650512"/>
            <a:ext cx="2825290" cy="5714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608</Words>
  <Application>Microsoft Office PowerPoint</Application>
  <PresentationFormat>Произвольный</PresentationFormat>
  <Paragraphs>38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9" baseType="lpstr">
      <vt:lpstr>Spline Sans Bold</vt:lpstr>
      <vt:lpstr>Barlow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Mathwey</dc:creator>
  <cp:lastModifiedBy>Матвей Мехряков</cp:lastModifiedBy>
  <cp:revision>2</cp:revision>
  <dcterms:created xsi:type="dcterms:W3CDTF">2025-12-11T16:35:16Z</dcterms:created>
  <dcterms:modified xsi:type="dcterms:W3CDTF">2025-12-11T17:58:27Z</dcterms:modified>
</cp:coreProperties>
</file>